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Spectral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fe37af86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fe37af86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fe37af86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fe37af86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fe37af86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fe37af86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fe37af8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fe37af8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fe37af8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fe37af8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fe37af8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fe37af8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fe37af86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fe37af86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0f25001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0f25001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fe37af86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fe37af86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6c71a6c0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6c71a6c0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fe37af86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fe37af86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627875"/>
            <a:ext cx="8520600" cy="11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3200"/>
              <a:t>Transparent Conductive Oxides for Quantum Optical Devices: A Computational Approach</a:t>
            </a:r>
            <a:endParaRPr sz="32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004250"/>
            <a:ext cx="85206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Henry Garland</a:t>
            </a:r>
            <a:r>
              <a:rPr lang="en" sz="2400">
                <a:solidFill>
                  <a:srgbClr val="000000"/>
                </a:solidFill>
              </a:rPr>
              <a:t>, Madison King, Selena Lamborn and Dr. Stephanie Hurst</a:t>
            </a: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BS Student, </a:t>
            </a:r>
            <a:r>
              <a:rPr lang="en" sz="2400" i="1">
                <a:solidFill>
                  <a:srgbClr val="000000"/>
                </a:solidFill>
              </a:rPr>
              <a:t>Department of Chemistry and Biochemistry,</a:t>
            </a:r>
            <a:endParaRPr sz="2400" i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000000"/>
                </a:solidFill>
              </a:rPr>
              <a:t>Northern Arizona University, Flagstaff, AZ</a:t>
            </a:r>
            <a:endParaRPr sz="2400" i="1"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418000" y="4813800"/>
            <a:ext cx="43080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2024 Arizona Space Grant Consortium, Tucson, AZ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325" y="3126600"/>
            <a:ext cx="1226769" cy="16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34201"/>
          <a:stretch/>
        </p:blipFill>
        <p:spPr>
          <a:xfrm>
            <a:off x="3857238" y="3526325"/>
            <a:ext cx="1429524" cy="11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r="68124"/>
          <a:stretch/>
        </p:blipFill>
        <p:spPr>
          <a:xfrm>
            <a:off x="402250" y="3445202"/>
            <a:ext cx="1052674" cy="11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 l="30167"/>
          <a:stretch/>
        </p:blipFill>
        <p:spPr>
          <a:xfrm>
            <a:off x="1302514" y="3699907"/>
            <a:ext cx="1429500" cy="75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Acknowledgements</a:t>
            </a:r>
            <a:endParaRPr sz="3000"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311700" y="771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laboratory partners: 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Madison King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Selena Lamborn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Stephanie Hurst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Facilities: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Monsoon HPC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ASU Eyring Materials Center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 l="30167"/>
          <a:stretch/>
        </p:blipFill>
        <p:spPr>
          <a:xfrm>
            <a:off x="6211189" y="2309519"/>
            <a:ext cx="1429500" cy="75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 r="68124"/>
          <a:stretch/>
        </p:blipFill>
        <p:spPr>
          <a:xfrm>
            <a:off x="5234275" y="2095377"/>
            <a:ext cx="1052674" cy="11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0225" y="2075275"/>
            <a:ext cx="1226769" cy="16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8832300" y="4848350"/>
            <a:ext cx="3999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10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6">
            <a:alphaModFix/>
          </a:blip>
          <a:srcRect t="34670"/>
          <a:stretch/>
        </p:blipFill>
        <p:spPr>
          <a:xfrm>
            <a:off x="359450" y="3171883"/>
            <a:ext cx="3577748" cy="175294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883700" y="787350"/>
            <a:ext cx="39486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sources: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for Quantum Networks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Arizona NASA Space Grant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Shuler Mini-grant </a:t>
            </a:r>
            <a:endParaRPr sz="1900"/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7">
            <a:alphaModFix/>
          </a:blip>
          <a:srcRect l="3937" r="3845"/>
          <a:stretch/>
        </p:blipFill>
        <p:spPr>
          <a:xfrm>
            <a:off x="6005325" y="3361853"/>
            <a:ext cx="1972680" cy="133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0475" y="3312125"/>
            <a:ext cx="1429500" cy="14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1606800" y="1540350"/>
            <a:ext cx="5930400" cy="2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 you</a:t>
            </a:r>
            <a:endParaRPr sz="9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81262"/>
            <a:ext cx="2131750" cy="14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2633423" y="1492550"/>
            <a:ext cx="15765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7663" y="876949"/>
            <a:ext cx="1310176" cy="15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/>
          <p:nvPr/>
        </p:nvSpPr>
        <p:spPr>
          <a:xfrm>
            <a:off x="5844950" y="1492550"/>
            <a:ext cx="15765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1453" y="988775"/>
            <a:ext cx="1576488" cy="15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/>
          <p:nvPr/>
        </p:nvSpPr>
        <p:spPr>
          <a:xfrm rot="8100000">
            <a:off x="7077914" y="3004749"/>
            <a:ext cx="1026719" cy="3585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 rotWithShape="1">
          <a:blip r:embed="rId7">
            <a:alphaModFix/>
          </a:blip>
          <a:srcRect b="16624"/>
          <a:stretch/>
        </p:blipFill>
        <p:spPr>
          <a:xfrm>
            <a:off x="5205475" y="2842654"/>
            <a:ext cx="1840500" cy="181759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/>
          <p:nvPr/>
        </p:nvSpPr>
        <p:spPr>
          <a:xfrm rot="10800000">
            <a:off x="3349718" y="3718750"/>
            <a:ext cx="16434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5825" y="2861306"/>
            <a:ext cx="2203900" cy="2073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2400475" y="1178725"/>
            <a:ext cx="20424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Fourier Transform</a:t>
            </a:r>
            <a:endParaRPr sz="1500"/>
          </a:p>
        </p:txBody>
      </p:sp>
      <p:sp>
        <p:nvSpPr>
          <p:cNvPr id="205" name="Google Shape;205;p24"/>
          <p:cNvSpPr txBox="1"/>
          <p:nvPr/>
        </p:nvSpPr>
        <p:spPr>
          <a:xfrm>
            <a:off x="4286400" y="2578800"/>
            <a:ext cx="13101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www.xtal.iqf.csic.es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7289450" y="2369050"/>
            <a:ext cx="18405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N Chamel, P Haensel “Physics of Neutron Star Crusts”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5074281" y="4660250"/>
            <a:ext cx="27267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W Setyawan, S Curtarolo “High-throughput electronic band structure calculations: Challenges and tools”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5689600" y="1178719"/>
            <a:ext cx="18981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Wigner-Seitz Cell</a:t>
            </a:r>
            <a:endParaRPr sz="1500"/>
          </a:p>
        </p:txBody>
      </p:sp>
      <p:sp>
        <p:nvSpPr>
          <p:cNvPr id="209" name="Google Shape;209;p24"/>
          <p:cNvSpPr txBox="1"/>
          <p:nvPr/>
        </p:nvSpPr>
        <p:spPr>
          <a:xfrm rot="-2698079">
            <a:off x="6881150" y="3154439"/>
            <a:ext cx="1898370" cy="44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Brillouin Zone</a:t>
            </a:r>
            <a:endParaRPr sz="1500"/>
          </a:p>
        </p:txBody>
      </p:sp>
      <p:sp>
        <p:nvSpPr>
          <p:cNvPr id="210" name="Google Shape;210;p24"/>
          <p:cNvSpPr txBox="1"/>
          <p:nvPr/>
        </p:nvSpPr>
        <p:spPr>
          <a:xfrm>
            <a:off x="3265225" y="3421844"/>
            <a:ext cx="18981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High Symmetry</a:t>
            </a:r>
            <a:endParaRPr sz="1500"/>
          </a:p>
        </p:txBody>
      </p:sp>
      <p:sp>
        <p:nvSpPr>
          <p:cNvPr id="211" name="Google Shape;211;p24"/>
          <p:cNvSpPr txBox="1"/>
          <p:nvPr/>
        </p:nvSpPr>
        <p:spPr>
          <a:xfrm>
            <a:off x="3265225" y="3965844"/>
            <a:ext cx="18981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K-Path</a:t>
            </a:r>
            <a:endParaRPr sz="1500"/>
          </a:p>
        </p:txBody>
      </p:sp>
      <p:sp>
        <p:nvSpPr>
          <p:cNvPr id="212" name="Google Shape;212;p24"/>
          <p:cNvSpPr txBox="1"/>
          <p:nvPr/>
        </p:nvSpPr>
        <p:spPr>
          <a:xfrm>
            <a:off x="3921450" y="2343300"/>
            <a:ext cx="20424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Reciprocal Lattice</a:t>
            </a:r>
            <a:endParaRPr sz="1500"/>
          </a:p>
        </p:txBody>
      </p:sp>
      <p:sp>
        <p:nvSpPr>
          <p:cNvPr id="213" name="Google Shape;213;p24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Reciprocal Space and Brillouin Zones</a:t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Outline</a:t>
            </a:r>
            <a:endParaRPr sz="300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2355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Introduction 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Python Automated Tauc Plots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DFT Calculations 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Interpretation of Results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Conclusion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2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Transparent Conductive Oxides (TCOs)</a:t>
            </a:r>
            <a:endParaRPr sz="250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35500" y="1182100"/>
            <a:ext cx="4920600" cy="3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Conductive materials with low absorption of visible light.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Applications in energy, displays,  and quantum optical devices. 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900">
              <a:solidFill>
                <a:srgbClr val="000000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3900" y="3161675"/>
            <a:ext cx="4528951" cy="15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200" y="873000"/>
            <a:ext cx="2251200" cy="19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5473100" y="4619750"/>
            <a:ext cx="29568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Vyatskikh A. Master Thesis, </a:t>
            </a:r>
            <a:r>
              <a:rPr lang="en" sz="700" b="1">
                <a:solidFill>
                  <a:schemeClr val="dk2"/>
                </a:solidFill>
              </a:rPr>
              <a:t>2015,</a:t>
            </a:r>
            <a:r>
              <a:rPr lang="en" sz="700">
                <a:solidFill>
                  <a:schemeClr val="dk2"/>
                </a:solidFill>
              </a:rPr>
              <a:t> </a:t>
            </a:r>
            <a:r>
              <a:rPr lang="en" sz="700" i="1">
                <a:solidFill>
                  <a:schemeClr val="dk2"/>
                </a:solidFill>
              </a:rPr>
              <a:t>100 </a:t>
            </a:r>
            <a:r>
              <a:rPr lang="en" sz="700">
                <a:solidFill>
                  <a:schemeClr val="dk2"/>
                </a:solidFill>
              </a:rPr>
              <a:t>(501), 13140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6213075" y="2792750"/>
            <a:ext cx="8334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nrel.gov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3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6">
            <a:alphaModFix/>
          </a:blip>
          <a:srcRect t="3157" r="1970"/>
          <a:stretch/>
        </p:blipFill>
        <p:spPr>
          <a:xfrm>
            <a:off x="844200" y="3030650"/>
            <a:ext cx="3274332" cy="19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2447775" y="4631775"/>
            <a:ext cx="12987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news.ucsb.edu</a:t>
            </a:r>
            <a:endParaRPr sz="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 descr="Char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r="2534"/>
          <a:stretch/>
        </p:blipFill>
        <p:spPr>
          <a:xfrm>
            <a:off x="5173800" y="817827"/>
            <a:ext cx="2519450" cy="189427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35500" y="1228675"/>
            <a:ext cx="4645500" cy="4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A very common TCO semiconductor.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Exhibits superconductivity at 2 – 4 K.</a:t>
            </a:r>
            <a:endParaRPr sz="1900">
              <a:solidFill>
                <a:srgbClr val="000000"/>
              </a:solidFill>
            </a:endParaRPr>
          </a:p>
          <a:p>
            <a:pPr marL="914400" lvl="1" indent="-3492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○"/>
            </a:pPr>
            <a:r>
              <a:rPr lang="en" sz="1900">
                <a:solidFill>
                  <a:srgbClr val="000000"/>
                </a:solidFill>
              </a:rPr>
              <a:t>Applications in quantum network and communications.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Na</a:t>
            </a:r>
            <a:r>
              <a:rPr lang="en" sz="1900" baseline="30000">
                <a:solidFill>
                  <a:srgbClr val="000000"/>
                </a:solidFill>
              </a:rPr>
              <a:t>+</a:t>
            </a:r>
            <a:r>
              <a:rPr lang="en" sz="1900">
                <a:solidFill>
                  <a:srgbClr val="000000"/>
                </a:solidFill>
              </a:rPr>
              <a:t> doping introduces more charge carriers, and thus better conductivity in ITO. </a:t>
            </a:r>
            <a:endParaRPr sz="19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000"/>
              </a:spcBef>
              <a:spcAft>
                <a:spcPts val="1200"/>
              </a:spcAft>
              <a:buNone/>
            </a:pPr>
            <a:endParaRPr sz="1900"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096950" y="2656925"/>
            <a:ext cx="31563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A. Aliev </a:t>
            </a:r>
            <a:r>
              <a:rPr lang="en" sz="700" i="1">
                <a:solidFill>
                  <a:schemeClr val="dk2"/>
                </a:solidFill>
              </a:rPr>
              <a:t>et al.</a:t>
            </a:r>
            <a:r>
              <a:rPr lang="en" sz="700">
                <a:solidFill>
                  <a:schemeClr val="dk2"/>
                </a:solidFill>
              </a:rPr>
              <a:t>, </a:t>
            </a:r>
            <a:r>
              <a:rPr lang="en" sz="700" i="1">
                <a:solidFill>
                  <a:schemeClr val="dk2"/>
                </a:solidFill>
              </a:rPr>
              <a:t>Appl. Phys. Lett.</a:t>
            </a:r>
            <a:r>
              <a:rPr lang="en" sz="700">
                <a:solidFill>
                  <a:schemeClr val="dk2"/>
                </a:solidFill>
              </a:rPr>
              <a:t> </a:t>
            </a:r>
            <a:r>
              <a:rPr lang="en" sz="700" b="1">
                <a:solidFill>
                  <a:schemeClr val="dk2"/>
                </a:solidFill>
              </a:rPr>
              <a:t>2012</a:t>
            </a:r>
            <a:r>
              <a:rPr lang="en" sz="700">
                <a:solidFill>
                  <a:schemeClr val="dk2"/>
                </a:solidFill>
              </a:rPr>
              <a:t>, </a:t>
            </a:r>
            <a:r>
              <a:rPr lang="en" sz="700" i="1">
                <a:solidFill>
                  <a:schemeClr val="dk2"/>
                </a:solidFill>
              </a:rPr>
              <a:t>101</a:t>
            </a:r>
            <a:r>
              <a:rPr lang="en" sz="700">
                <a:solidFill>
                  <a:schemeClr val="dk2"/>
                </a:solidFill>
              </a:rPr>
              <a:t> (25), 252603 </a:t>
            </a:r>
            <a:endParaRPr sz="700">
              <a:solidFill>
                <a:schemeClr val="dk2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3175" y="2953775"/>
            <a:ext cx="2519450" cy="176001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4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Why Indium Tin Oxide (ITO)? </a:t>
            </a:r>
            <a:endParaRPr sz="2500"/>
          </a:p>
        </p:txBody>
      </p:sp>
      <p:sp>
        <p:nvSpPr>
          <p:cNvPr id="94" name="Google Shape;94;p16"/>
          <p:cNvSpPr txBox="1"/>
          <p:nvPr/>
        </p:nvSpPr>
        <p:spPr>
          <a:xfrm>
            <a:off x="6518350" y="4630100"/>
            <a:ext cx="15414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Source: Garland, H. </a:t>
            </a:r>
            <a:r>
              <a:rPr lang="en" sz="700" b="1">
                <a:solidFill>
                  <a:schemeClr val="dk2"/>
                </a:solidFill>
              </a:rPr>
              <a:t>2024</a:t>
            </a:r>
            <a:r>
              <a:rPr lang="en" sz="700">
                <a:solidFill>
                  <a:schemeClr val="dk2"/>
                </a:solidFill>
              </a:rPr>
              <a:t> 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235500" y="1228675"/>
            <a:ext cx="859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Provide method for quickly finding the optical band gap of materials from its UV-Visible spectroscopy data.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r="22833"/>
          <a:stretch/>
        </p:blipFill>
        <p:spPr>
          <a:xfrm>
            <a:off x="5870775" y="2393525"/>
            <a:ext cx="3171625" cy="18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r="20489"/>
          <a:stretch/>
        </p:blipFill>
        <p:spPr>
          <a:xfrm>
            <a:off x="161425" y="2698975"/>
            <a:ext cx="2124574" cy="14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2379850" y="3251513"/>
            <a:ext cx="4197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5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Python Automated Tauc Plots</a:t>
            </a:r>
            <a:endParaRPr sz="2500"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1174" y="2455149"/>
            <a:ext cx="2384650" cy="17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5413563" y="3251500"/>
            <a:ext cx="4197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6006"/>
          <a:stretch/>
        </p:blipFill>
        <p:spPr>
          <a:xfrm>
            <a:off x="5217250" y="2779574"/>
            <a:ext cx="3146875" cy="198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 b="5988"/>
          <a:stretch/>
        </p:blipFill>
        <p:spPr>
          <a:xfrm>
            <a:off x="5286072" y="913880"/>
            <a:ext cx="3035356" cy="191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5963818" y="4649503"/>
            <a:ext cx="20883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EELS Spectrum (pure ITO)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5956740" y="699000"/>
            <a:ext cx="24408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Band Diagram (pure ITO)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5887649" y="2056513"/>
            <a:ext cx="1556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</a:t>
            </a:r>
            <a:r>
              <a:rPr lang="en" sz="1100" baseline="-25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G</a:t>
            </a:r>
            <a:r>
              <a:rPr lang="en" sz="11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= ~1 eV</a:t>
            </a:r>
            <a:endParaRPr sz="11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235500" y="1201900"/>
            <a:ext cx="4905600" cy="3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Different energy gap for optical and electronic band gap.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Optical BG &gt; Electronic BG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We want a high optical* and low electronic BG.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*High optical band gap within the range of 3 – 4 eV for visible transparency.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Electron Energy Loss Spectrum (EELS)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6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5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5656167" y="4175222"/>
            <a:ext cx="362400" cy="2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5550791" y="3673753"/>
            <a:ext cx="1937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</a:t>
            </a:r>
            <a:r>
              <a:rPr lang="en" baseline="-25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G</a:t>
            </a:r>
            <a:r>
              <a:rPr lang="en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= 2.4 eV</a:t>
            </a:r>
            <a:endParaRPr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2" name="Google Shape;122;p18"/>
          <p:cNvSpPr/>
          <p:nvPr/>
        </p:nvSpPr>
        <p:spPr>
          <a:xfrm rot="-5400000">
            <a:off x="5540222" y="4200276"/>
            <a:ext cx="426300" cy="116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5689351" y="2205892"/>
            <a:ext cx="275700" cy="6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Electronic and Optical Band Gap (BG) with DFT</a:t>
            </a:r>
            <a:endParaRPr sz="2500"/>
          </a:p>
        </p:txBody>
      </p:sp>
      <p:sp>
        <p:nvSpPr>
          <p:cNvPr id="125" name="Google Shape;125;p18"/>
          <p:cNvSpPr/>
          <p:nvPr/>
        </p:nvSpPr>
        <p:spPr>
          <a:xfrm rot="10625771">
            <a:off x="6625809" y="2203902"/>
            <a:ext cx="207266" cy="6877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b="5392"/>
          <a:stretch/>
        </p:blipFill>
        <p:spPr>
          <a:xfrm>
            <a:off x="7315150" y="3706200"/>
            <a:ext cx="1662300" cy="11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b="6129"/>
          <a:stretch/>
        </p:blipFill>
        <p:spPr>
          <a:xfrm>
            <a:off x="7290874" y="1166101"/>
            <a:ext cx="1662300" cy="109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5">
            <a:alphaModFix/>
          </a:blip>
          <a:srcRect b="5392"/>
          <a:stretch/>
        </p:blipFill>
        <p:spPr>
          <a:xfrm>
            <a:off x="7290875" y="2408350"/>
            <a:ext cx="1662300" cy="11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7383063" y="949188"/>
            <a:ext cx="19932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 Na</a:t>
            </a:r>
            <a:r>
              <a:rPr lang="en" sz="900" baseline="30000">
                <a:solidFill>
                  <a:schemeClr val="dk1"/>
                </a:solidFill>
              </a:rPr>
              <a:t>+</a:t>
            </a:r>
            <a:r>
              <a:rPr lang="en" sz="900">
                <a:solidFill>
                  <a:schemeClr val="dk1"/>
                </a:solidFill>
              </a:rPr>
              <a:t>-doped ITO ~ 0.45 eV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7383075" y="2204363"/>
            <a:ext cx="18666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 Na</a:t>
            </a:r>
            <a:r>
              <a:rPr lang="en" sz="900" baseline="30000">
                <a:solidFill>
                  <a:schemeClr val="dk1"/>
                </a:solidFill>
              </a:rPr>
              <a:t>+</a:t>
            </a:r>
            <a:r>
              <a:rPr lang="en" sz="900">
                <a:solidFill>
                  <a:schemeClr val="dk1"/>
                </a:solidFill>
              </a:rPr>
              <a:t>-doped ITO ~ 0.2 eV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7421400" y="3483850"/>
            <a:ext cx="1662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 Na</a:t>
            </a:r>
            <a:r>
              <a:rPr lang="en" sz="900" baseline="30000">
                <a:solidFill>
                  <a:schemeClr val="dk1"/>
                </a:solidFill>
              </a:rPr>
              <a:t>+</a:t>
            </a:r>
            <a:r>
              <a:rPr lang="en" sz="900">
                <a:solidFill>
                  <a:schemeClr val="dk1"/>
                </a:solidFill>
              </a:rPr>
              <a:t>-doped ITO - 0 eV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756400" y="2535525"/>
            <a:ext cx="2709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3747625" y="2594550"/>
            <a:ext cx="2709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7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235500" y="1060125"/>
            <a:ext cx="3208800" cy="4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Shows an inverse relationship.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The electronic BG decreases and the optical BG increases with increased Na</a:t>
            </a:r>
            <a:r>
              <a:rPr lang="en" sz="1900" baseline="30000">
                <a:solidFill>
                  <a:schemeClr val="dk1"/>
                </a:solidFill>
              </a:rPr>
              <a:t>+</a:t>
            </a:r>
            <a:r>
              <a:rPr lang="en" sz="1900">
                <a:solidFill>
                  <a:schemeClr val="dk1"/>
                </a:solidFill>
              </a:rPr>
              <a:t> ion doping.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ITO cell optimized when ~2.4 Na</a:t>
            </a:r>
            <a:r>
              <a:rPr lang="en" sz="1900" baseline="30000">
                <a:solidFill>
                  <a:schemeClr val="dk1"/>
                </a:solidFill>
              </a:rPr>
              <a:t>+</a:t>
            </a:r>
            <a:r>
              <a:rPr lang="en" sz="1900">
                <a:solidFill>
                  <a:schemeClr val="dk1"/>
                </a:solidFill>
              </a:rPr>
              <a:t> ions are added into ITO unit cell.</a:t>
            </a:r>
            <a:endParaRPr sz="1900" baseline="3000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Relationship between Electronic and Optical BG</a:t>
            </a:r>
            <a:endParaRPr sz="2500"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0500" y="1414874"/>
            <a:ext cx="3698800" cy="27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228600" y="1104900"/>
            <a:ext cx="3900300" cy="3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DFT does not account for impurities, grain boundaries, or the polycrystalline structure of ITO.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Increased Na</a:t>
            </a:r>
            <a:r>
              <a:rPr lang="en" sz="1900" baseline="30000">
                <a:solidFill>
                  <a:schemeClr val="dk1"/>
                </a:solidFill>
              </a:rPr>
              <a:t>+</a:t>
            </a:r>
            <a:r>
              <a:rPr lang="en" sz="1900">
                <a:solidFill>
                  <a:schemeClr val="dk1"/>
                </a:solidFill>
              </a:rPr>
              <a:t> doping = increased optical BG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Particular Na</a:t>
            </a:r>
            <a:r>
              <a:rPr lang="en" sz="1900" baseline="30000">
                <a:solidFill>
                  <a:schemeClr val="dk1"/>
                </a:solidFill>
              </a:rPr>
              <a:t>+</a:t>
            </a:r>
            <a:r>
              <a:rPr lang="en" sz="1900">
                <a:solidFill>
                  <a:schemeClr val="dk1"/>
                </a:solidFill>
              </a:rPr>
              <a:t> dopant amounts do not affect the optical band gap significantly.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Comparing Theoretical and Experimental Optical BG</a:t>
            </a:r>
            <a:endParaRPr sz="2500"/>
          </a:p>
        </p:txBody>
      </p:sp>
      <p:sp>
        <p:nvSpPr>
          <p:cNvPr id="150" name="Google Shape;150;p20"/>
          <p:cNvSpPr txBox="1"/>
          <p:nvPr/>
        </p:nvSpPr>
        <p:spPr>
          <a:xfrm>
            <a:off x="5777950" y="2992500"/>
            <a:ext cx="21909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dk1"/>
                </a:solidFill>
              </a:rPr>
              <a:t>0-4  Na</a:t>
            </a:r>
            <a:r>
              <a:rPr lang="en" sz="600" b="1" baseline="30000">
                <a:solidFill>
                  <a:schemeClr val="dk1"/>
                </a:solidFill>
              </a:rPr>
              <a:t>+</a:t>
            </a:r>
            <a:r>
              <a:rPr lang="en" sz="600" b="1">
                <a:solidFill>
                  <a:schemeClr val="dk1"/>
                </a:solidFill>
              </a:rPr>
              <a:t> Doping to Experimental Na</a:t>
            </a:r>
            <a:r>
              <a:rPr lang="en" sz="600" b="1" baseline="30000">
                <a:solidFill>
                  <a:schemeClr val="dk1"/>
                </a:solidFill>
              </a:rPr>
              <a:t>+</a:t>
            </a:r>
            <a:r>
              <a:rPr lang="en" sz="600" b="1">
                <a:solidFill>
                  <a:schemeClr val="dk1"/>
                </a:solidFill>
              </a:rPr>
              <a:t> Doping Level</a:t>
            </a:r>
            <a:endParaRPr sz="600" b="1">
              <a:solidFill>
                <a:schemeClr val="dk1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508750" y="1090050"/>
            <a:ext cx="1988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dk1"/>
                </a:solidFill>
              </a:rPr>
              <a:t>Theoretical Optical Band Gap vs. Doping Amount</a:t>
            </a:r>
            <a:endParaRPr sz="600" b="1">
              <a:solidFill>
                <a:schemeClr val="dk1"/>
              </a:solidFill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6812100" y="1090050"/>
            <a:ext cx="2401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dk1"/>
                </a:solidFill>
              </a:rPr>
              <a:t>Experimental Optical Band Gap vs. Na</a:t>
            </a:r>
            <a:r>
              <a:rPr lang="en" sz="600" b="1" baseline="30000">
                <a:solidFill>
                  <a:schemeClr val="dk1"/>
                </a:solidFill>
              </a:rPr>
              <a:t>+</a:t>
            </a:r>
            <a:r>
              <a:rPr lang="en" sz="600" b="1">
                <a:solidFill>
                  <a:schemeClr val="dk1"/>
                </a:solidFill>
              </a:rPr>
              <a:t> at% Concentrations</a:t>
            </a:r>
            <a:endParaRPr sz="600" b="1">
              <a:solidFill>
                <a:schemeClr val="dk1"/>
              </a:solidFill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7461825" y="5002800"/>
            <a:ext cx="289800" cy="1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8908500" y="4848350"/>
            <a:ext cx="3363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8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t="10960" r="9272"/>
          <a:stretch/>
        </p:blipFill>
        <p:spPr>
          <a:xfrm>
            <a:off x="4279675" y="1266400"/>
            <a:ext cx="2349974" cy="172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5">
            <a:alphaModFix/>
          </a:blip>
          <a:srcRect t="2695"/>
          <a:stretch/>
        </p:blipFill>
        <p:spPr>
          <a:xfrm>
            <a:off x="5475288" y="3230950"/>
            <a:ext cx="2491418" cy="17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 t="11166" r="7961"/>
          <a:stretch/>
        </p:blipFill>
        <p:spPr>
          <a:xfrm>
            <a:off x="6667900" y="1262017"/>
            <a:ext cx="2401200" cy="173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 t="2695"/>
          <a:stretch/>
        </p:blipFill>
        <p:spPr>
          <a:xfrm>
            <a:off x="6119400" y="2989375"/>
            <a:ext cx="2975443" cy="21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235500" y="979025"/>
            <a:ext cx="58209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DFT is a useful tool for electronic structure calculations.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Approximating the optical BG is challenging due to many factors.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The theoretical optical BG calculations do show similar behavior to the experimental optical BG at low levels of theoretical doping. 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When compared to the electronic band gap, we are able to find an optimal Na</a:t>
            </a:r>
            <a:r>
              <a:rPr lang="en" sz="1900" baseline="30000">
                <a:solidFill>
                  <a:schemeClr val="dk1"/>
                </a:solidFill>
              </a:rPr>
              <a:t>+</a:t>
            </a:r>
            <a:r>
              <a:rPr lang="en" sz="1900">
                <a:solidFill>
                  <a:schemeClr val="dk1"/>
                </a:solidFill>
              </a:rPr>
              <a:t> doping concentration around 3.5-4at%.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132450" y="3307613"/>
            <a:ext cx="5924100" cy="16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4">
            <a:alphaModFix/>
          </a:blip>
          <a:srcRect b="34201"/>
          <a:stretch/>
        </p:blipFill>
        <p:spPr>
          <a:xfrm>
            <a:off x="8029928" y="60275"/>
            <a:ext cx="1053775" cy="8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8908500" y="4848350"/>
            <a:ext cx="3999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9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8622200" y="4895025"/>
            <a:ext cx="231900" cy="17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235500" y="2351338"/>
            <a:ext cx="5877300" cy="296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Conclusion</a:t>
            </a:r>
            <a:endParaRPr sz="3000"/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5">
            <a:alphaModFix/>
          </a:blip>
          <a:srcRect t="5177"/>
          <a:stretch/>
        </p:blipFill>
        <p:spPr>
          <a:xfrm>
            <a:off x="6120200" y="836100"/>
            <a:ext cx="2975450" cy="21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On-screen Show (16:9)</PresentationFormat>
  <Paragraphs>87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Spectral</vt:lpstr>
      <vt:lpstr>Simple Light</vt:lpstr>
      <vt:lpstr>Transparent Conductive Oxides for Quantum Optical Devices: A Computational Approach</vt:lpstr>
      <vt:lpstr>Outline</vt:lpstr>
      <vt:lpstr>Transparent Conductive Oxides (TCOs)</vt:lpstr>
      <vt:lpstr>Why Indium Tin Oxide (ITO)? </vt:lpstr>
      <vt:lpstr>Python Automated Tauc Plots</vt:lpstr>
      <vt:lpstr>Electronic and Optical Band Gap (BG) with DFT</vt:lpstr>
      <vt:lpstr>Relationship between Electronic and Optical BG</vt:lpstr>
      <vt:lpstr>Comparing Theoretical and Experimental Optical BG</vt:lpstr>
      <vt:lpstr>Conclusion</vt:lpstr>
      <vt:lpstr>Acknowledgements</vt:lpstr>
      <vt:lpstr>Thank you</vt:lpstr>
      <vt:lpstr>Reciprocal Space and Brillouin Zones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Transparent Conductive Oxides for Quantum Optical Devices: A Computational Approach</dc:title>
  <dc:creator>Michelle A. Coe</dc:creator>
  <cp:lastModifiedBy>Michelle A. Coe</cp:lastModifiedBy>
  <cp:revision>1</cp:revision>
  <dcterms:modified xsi:type="dcterms:W3CDTF">2024-04-09T22:38:17Z</dcterms:modified>
</cp:coreProperties>
</file>